
<file path=[Content_Types].xml><?xml version="1.0" encoding="utf-8"?>
<Types xmlns="http://schemas.openxmlformats.org/package/2006/content-types">
  <Default Extension="png" ContentType="image/png"/>
  <Default Extension="jpeg" ContentType="image/jpeg"/>
  <Default Extension="wma" ContentType="audio/x-ms-wma"/>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12"/>
  </p:notesMasterIdLst>
  <p:sldIdLst>
    <p:sldId id="256" r:id="rId2"/>
    <p:sldId id="257" r:id="rId3"/>
    <p:sldId id="266" r:id="rId4"/>
    <p:sldId id="258" r:id="rId5"/>
    <p:sldId id="259" r:id="rId6"/>
    <p:sldId id="260" r:id="rId7"/>
    <p:sldId id="261" r:id="rId8"/>
    <p:sldId id="262"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6840" autoAdjust="0"/>
  </p:normalViewPr>
  <p:slideViewPr>
    <p:cSldViewPr snapToGrid="0">
      <p:cViewPr varScale="1">
        <p:scale>
          <a:sx n="57" d="100"/>
          <a:sy n="57" d="100"/>
        </p:scale>
        <p:origin x="12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wma>
</file>

<file path=ppt/media/media10.wma>
</file>

<file path=ppt/media/media2.wma>
</file>

<file path=ppt/media/media3.m4a>
</file>

<file path=ppt/media/media4.m4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2FFEC6-C720-48C7-9BA9-E9440758CF33}" type="datetimeFigureOut">
              <a:rPr lang="en-IN" smtClean="0"/>
              <a:t>30-11-2014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725B2-B082-4DCE-9201-BF78799C5F9E}" type="slidenum">
              <a:rPr lang="en-IN" smtClean="0"/>
              <a:t>‹#›</a:t>
            </a:fld>
            <a:endParaRPr lang="en-IN"/>
          </a:p>
        </p:txBody>
      </p:sp>
    </p:spTree>
    <p:extLst>
      <p:ext uri="{BB962C8B-B14F-4D97-AF65-F5344CB8AC3E}">
        <p14:creationId xmlns:p14="http://schemas.microsoft.com/office/powerpoint/2010/main" val="3436499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Hi</a:t>
            </a:r>
          </a:p>
          <a:p>
            <a:r>
              <a:rPr lang="en-IN" dirty="0" smtClean="0"/>
              <a:t>This presentation is for the project done as a part of the course EEL781 – Neural</a:t>
            </a:r>
            <a:r>
              <a:rPr lang="en-IN" baseline="0" dirty="0" smtClean="0"/>
              <a:t> Networks. This project is on detection of seizures using EEG and has been done by Akhil Jain and </a:t>
            </a:r>
            <a:r>
              <a:rPr lang="en-IN" baseline="0" dirty="0" err="1" smtClean="0"/>
              <a:t>Mayank</a:t>
            </a:r>
            <a:r>
              <a:rPr lang="en-IN" baseline="0" dirty="0" smtClean="0"/>
              <a:t> Gupta.</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1</a:t>
            </a:fld>
            <a:endParaRPr lang="en-IN"/>
          </a:p>
        </p:txBody>
      </p:sp>
    </p:spTree>
    <p:extLst>
      <p:ext uri="{BB962C8B-B14F-4D97-AF65-F5344CB8AC3E}">
        <p14:creationId xmlns:p14="http://schemas.microsoft.com/office/powerpoint/2010/main" val="2937648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In conclusion, we can say</a:t>
            </a:r>
            <a:r>
              <a:rPr lang="en-IN" baseline="0" dirty="0" smtClean="0"/>
              <a:t> that the project was able to give us a classifier that’s much faster than previously done work and provides a much higher accuracy than the traditionally used manual detection through visual inspection of the EEG. One of the possible reasons for the low accuracy might be that the number of ictal points as compared to the </a:t>
            </a:r>
            <a:r>
              <a:rPr lang="en-IN" baseline="0" dirty="0" err="1" smtClean="0"/>
              <a:t>interictal</a:t>
            </a:r>
            <a:r>
              <a:rPr lang="en-IN" baseline="0" dirty="0" smtClean="0"/>
              <a:t> points is very low and therefore the SVM may lead to some sort of </a:t>
            </a:r>
            <a:r>
              <a:rPr lang="en-IN" baseline="0" dirty="0" err="1" smtClean="0"/>
              <a:t>overfitting</a:t>
            </a:r>
            <a:r>
              <a:rPr lang="en-IN" baseline="0" dirty="0" smtClean="0"/>
              <a:t> on the training dataset. We need a lot many more training points to be able to accurately compute the effectiveness of this approach. Until then approximately 70% accuracy that is achieved in the current approach is an achievement in itself.</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10</a:t>
            </a:fld>
            <a:endParaRPr lang="en-IN"/>
          </a:p>
        </p:txBody>
      </p:sp>
    </p:spTree>
    <p:extLst>
      <p:ext uri="{BB962C8B-B14F-4D97-AF65-F5344CB8AC3E}">
        <p14:creationId xmlns:p14="http://schemas.microsoft.com/office/powerpoint/2010/main" val="148785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First let’s talk about what</a:t>
            </a:r>
            <a:r>
              <a:rPr lang="en-IN" baseline="0" dirty="0" smtClean="0"/>
              <a:t> is the need for this project. </a:t>
            </a:r>
            <a:r>
              <a:rPr lang="en-IN" baseline="0" dirty="0" err="1" smtClean="0"/>
              <a:t>Temko</a:t>
            </a:r>
            <a:r>
              <a:rPr lang="en-IN" baseline="0" dirty="0" smtClean="0"/>
              <a:t> tells us about a significant number of cases where neonatal babies have been affected by seizures and how traditionally, these seizures are manually detected by studying the EEG of a baby in an ICU. However, it has been estimated that only about 10% of the seizures are clinically detected due to various reasons like the absence of trained experts round the clock, difficulty in keeping track of multiple input channels and human error. In such a scenario, it is paramount that an automatic seizure detection system be developed so as to enable trained medical professionals to take quick and necessary action. Also, any system so developed must be fast enough to be able to give real time estimates on the nature of an input data segment.</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2</a:t>
            </a:fld>
            <a:endParaRPr lang="en-IN"/>
          </a:p>
        </p:txBody>
      </p:sp>
    </p:spTree>
    <p:extLst>
      <p:ext uri="{BB962C8B-B14F-4D97-AF65-F5344CB8AC3E}">
        <p14:creationId xmlns:p14="http://schemas.microsoft.com/office/powerpoint/2010/main" val="2508112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aseline="0" dirty="0" smtClean="0"/>
              <a:t>For this study</a:t>
            </a:r>
            <a:r>
              <a:rPr lang="en-IN" baseline="0" smtClean="0"/>
              <a:t>, the </a:t>
            </a:r>
            <a:r>
              <a:rPr lang="en-IN" baseline="0" dirty="0" smtClean="0"/>
              <a:t>data has been taken from the </a:t>
            </a:r>
            <a:r>
              <a:rPr lang="en-IN" baseline="0" dirty="0" err="1" smtClean="0"/>
              <a:t>Kaggle</a:t>
            </a:r>
            <a:r>
              <a:rPr lang="en-IN" baseline="0" dirty="0" smtClean="0"/>
              <a:t> Seizure Detection Challenge website and corresponds to 8 patients as described in the adjoining table. Each patient has a different number of channels associated with his segments. However, it is the same across all segments of that patient.</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3</a:t>
            </a:fld>
            <a:endParaRPr lang="en-IN"/>
          </a:p>
        </p:txBody>
      </p:sp>
    </p:spTree>
    <p:extLst>
      <p:ext uri="{BB962C8B-B14F-4D97-AF65-F5344CB8AC3E}">
        <p14:creationId xmlns:p14="http://schemas.microsoft.com/office/powerpoint/2010/main" val="683004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A </a:t>
            </a:r>
            <a:r>
              <a:rPr lang="en-IN" baseline="0" dirty="0" smtClean="0"/>
              <a:t>survey </a:t>
            </a:r>
            <a:r>
              <a:rPr lang="en-IN" baseline="0" dirty="0" smtClean="0"/>
              <a:t>of multiple modelling techniques was done by Garrett et al and it was concluded that </a:t>
            </a:r>
            <a:r>
              <a:rPr lang="en-IN" baseline="0" dirty="0" smtClean="0"/>
              <a:t>an SVM </a:t>
            </a:r>
            <a:r>
              <a:rPr lang="en-IN" baseline="0" dirty="0" smtClean="0"/>
              <a:t>is the most powerful machine for the purpose. Therefore, in this study, we use an SVM to classify incoming segments into </a:t>
            </a:r>
            <a:r>
              <a:rPr lang="en-IN" baseline="0" dirty="0" err="1" smtClean="0"/>
              <a:t>interictal</a:t>
            </a:r>
            <a:r>
              <a:rPr lang="en-IN" baseline="0" dirty="0" smtClean="0"/>
              <a:t> or ictal. </a:t>
            </a:r>
            <a:r>
              <a:rPr lang="en-IN" baseline="0" dirty="0" smtClean="0"/>
              <a:t>Since </a:t>
            </a:r>
            <a:r>
              <a:rPr lang="en-IN" baseline="0" dirty="0" smtClean="0"/>
              <a:t>we are willing to sacrifice correctness at some times for much greater speed, we would be using the mean of features calculated over all channels as the representative of a data segment. We then use a RBF kernel on these data points to train, validate and test. The features have been picked across domains and have been proven to be the best features by Greene et al in their work.</a:t>
            </a:r>
          </a:p>
        </p:txBody>
      </p:sp>
      <p:sp>
        <p:nvSpPr>
          <p:cNvPr id="4" name="Slide Number Placeholder 3"/>
          <p:cNvSpPr>
            <a:spLocks noGrp="1"/>
          </p:cNvSpPr>
          <p:nvPr>
            <p:ph type="sldNum" sz="quarter" idx="10"/>
          </p:nvPr>
        </p:nvSpPr>
        <p:spPr/>
        <p:txBody>
          <a:bodyPr/>
          <a:lstStyle/>
          <a:p>
            <a:fld id="{D90725B2-B082-4DCE-9201-BF78799C5F9E}" type="slidenum">
              <a:rPr lang="en-IN" smtClean="0"/>
              <a:t>4</a:t>
            </a:fld>
            <a:endParaRPr lang="en-IN"/>
          </a:p>
        </p:txBody>
      </p:sp>
    </p:spTree>
    <p:extLst>
      <p:ext uri="{BB962C8B-B14F-4D97-AF65-F5344CB8AC3E}">
        <p14:creationId xmlns:p14="http://schemas.microsoft.com/office/powerpoint/2010/main" val="743388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The time domain features are as shown on this slide. It is generally expected that there is a marked change in complexity when a</a:t>
            </a:r>
            <a:r>
              <a:rPr lang="en-IN" baseline="0" dirty="0" smtClean="0"/>
              <a:t> seizure occurs. And in keeping with this notion, the various features that can determine the order of complexity of the curve are taken into consideration while computing the time domain features. It is to be noted that most of these features have already traditionally been used in epileptic seizure detection in adults and the present application is just an extension of the same. The time domain features are the most important ones. In fact, it has been shown that the accuracy of a classifier based only on time domain features is comparable (although less) to that of one based on multiple domain features.</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5</a:t>
            </a:fld>
            <a:endParaRPr lang="en-IN"/>
          </a:p>
        </p:txBody>
      </p:sp>
    </p:spTree>
    <p:extLst>
      <p:ext uri="{BB962C8B-B14F-4D97-AF65-F5344CB8AC3E}">
        <p14:creationId xmlns:p14="http://schemas.microsoft.com/office/powerpoint/2010/main" val="1477764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The frequency</a:t>
            </a:r>
            <a:r>
              <a:rPr lang="en-IN" baseline="0" dirty="0" smtClean="0"/>
              <a:t> domain provides another view of the EEG signal and can be used to outline the variations that take place with the onset of a seizure. In this domain, the wavelet energy is the most important one. Many a times, it has been used by itself (along with a genetic algorithm) to detect seizures in EEG signals. All other features are basically a measure of the power carried by the signal and significant variations in the same are expected in the event of a seizure.</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6</a:t>
            </a:fld>
            <a:endParaRPr lang="en-IN"/>
          </a:p>
        </p:txBody>
      </p:sp>
    </p:spTree>
    <p:extLst>
      <p:ext uri="{BB962C8B-B14F-4D97-AF65-F5344CB8AC3E}">
        <p14:creationId xmlns:p14="http://schemas.microsoft.com/office/powerpoint/2010/main" val="2977026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It is expected that the onset of a seizure would reduce the complexity of the brain, thereby impacting entropy. Therefore, four similar measures are used to classify</a:t>
            </a:r>
            <a:r>
              <a:rPr lang="en-IN" baseline="0" dirty="0" smtClean="0"/>
              <a:t> data segments. Although they may appear to be similar at first glance, it is to be noted that the slight variations in each form of entropy is significant enough to gain a better classifier over the dataset.</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7</a:t>
            </a:fld>
            <a:endParaRPr lang="en-IN"/>
          </a:p>
        </p:txBody>
      </p:sp>
    </p:spTree>
    <p:extLst>
      <p:ext uri="{BB962C8B-B14F-4D97-AF65-F5344CB8AC3E}">
        <p14:creationId xmlns:p14="http://schemas.microsoft.com/office/powerpoint/2010/main" val="3965047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In our testing paradigm, we iteratively moved through the patients, training on 6, validating and tuning on the 7</a:t>
            </a:r>
            <a:r>
              <a:rPr lang="en-IN" baseline="30000" dirty="0" smtClean="0"/>
              <a:t>th</a:t>
            </a:r>
            <a:r>
              <a:rPr lang="en-IN" dirty="0" smtClean="0"/>
              <a:t> and then testing on the 8</a:t>
            </a:r>
            <a:r>
              <a:rPr lang="en-IN" baseline="30000" dirty="0" smtClean="0"/>
              <a:t>th</a:t>
            </a:r>
            <a:r>
              <a:rPr lang="en-IN" baseline="0" dirty="0" smtClean="0"/>
              <a:t>. Accuracy of prediction does not provide a good enough measure of the robustness of the algorithm since the number of </a:t>
            </a:r>
            <a:r>
              <a:rPr lang="en-IN" baseline="0" dirty="0" err="1" smtClean="0"/>
              <a:t>interictal</a:t>
            </a:r>
            <a:r>
              <a:rPr lang="en-IN" baseline="0" dirty="0" smtClean="0"/>
              <a:t> segments is much higher than the ictal and we would gain an appreciable amount of accuracy by just predicting all to be </a:t>
            </a:r>
            <a:r>
              <a:rPr lang="en-IN" baseline="0" dirty="0" err="1" smtClean="0"/>
              <a:t>interictal</a:t>
            </a:r>
            <a:r>
              <a:rPr lang="en-IN" baseline="0" dirty="0" smtClean="0"/>
              <a:t>. Therefore, we use measures like precision and recall to be able to make a better estimate of the health of our classifier. Also, it is to be noted that by opting for a patient-wise model instead of a truly random sample of training and validating sets, we are mimicking the real life situation wherein the data samples for only one given patient shall be available at any given point in time.</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8</a:t>
            </a:fld>
            <a:endParaRPr lang="en-IN"/>
          </a:p>
        </p:txBody>
      </p:sp>
    </p:spTree>
    <p:extLst>
      <p:ext uri="{BB962C8B-B14F-4D97-AF65-F5344CB8AC3E}">
        <p14:creationId xmlns:p14="http://schemas.microsoft.com/office/powerpoint/2010/main" val="8163493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This table shows the results that were</a:t>
            </a:r>
            <a:r>
              <a:rPr lang="en-IN" baseline="0" dirty="0" smtClean="0"/>
              <a:t> obtained during the tests as described previously. It is to be noted that the precision and recall values are almost comparable to the accuracy values for most cases. This demonstrates the fact that the SVM based classification algorithm is truly robust. Although the results are slightly discouraging in that the literature reports accuracies over 90%, it is to be noted that the detection </a:t>
            </a:r>
            <a:r>
              <a:rPr lang="en-IN" baseline="0" smtClean="0"/>
              <a:t>is fast in </a:t>
            </a:r>
            <a:r>
              <a:rPr lang="en-IN" baseline="0" dirty="0" smtClean="0"/>
              <a:t>this case – something that hasn’t been achieved for most classifiers until now. Therefore, this </a:t>
            </a:r>
            <a:r>
              <a:rPr lang="en-IN" baseline="0" dirty="0" err="1" smtClean="0"/>
              <a:t>tradeoff</a:t>
            </a:r>
            <a:r>
              <a:rPr lang="en-IN" baseline="0" dirty="0" smtClean="0"/>
              <a:t> between speed and accuracy is justified.</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9</a:t>
            </a:fld>
            <a:endParaRPr lang="en-IN"/>
          </a:p>
        </p:txBody>
      </p:sp>
    </p:spTree>
    <p:extLst>
      <p:ext uri="{BB962C8B-B14F-4D97-AF65-F5344CB8AC3E}">
        <p14:creationId xmlns:p14="http://schemas.microsoft.com/office/powerpoint/2010/main" val="3272974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88801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286681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219460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6659482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64876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4925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425924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160723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17541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7B2D3E9E-A95C-48F2-B4BF-A71542E0BE9A}" type="datetimeFigureOut">
              <a:rPr lang="en-US" smtClean="0"/>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26950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2522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11/30/2014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7214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11/30/2014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55452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73D7E00A-486F-4252-8B1D-E32645521F49}" type="datetimeFigureOut">
              <a:rPr lang="en-US" smtClean="0"/>
              <a:t>11/30/2014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22286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DDF5F92-E675-4B36-9A60-69A962A68675}" type="datetimeFigureOut">
              <a:rPr lang="en-US" smtClean="0"/>
              <a:t>11/30/2014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03830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AF6E2C9B-5FA2-460D-9BE7-B0812FC2A6FF}" type="datetimeFigureOut">
              <a:rPr lang="en-US" smtClean="0"/>
              <a:t>11/30/2014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13116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11/30/2014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7655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586B75A-687E-405C-8A0B-8D00578BA2C3}" type="datetimeFigureOut">
              <a:rPr lang="en-US" smtClean="0"/>
              <a:pPr/>
              <a:t>11/30/2014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28185464"/>
      </p:ext>
    </p:extLst>
  </p:cSld>
  <p:clrMap bg1="dk1" tx1="lt1" bg2="dk2" tx2="lt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ma"/><Relationship Id="rId1" Type="http://schemas.microsoft.com/office/2007/relationships/media" Target="../media/media10.wma"/><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IN" sz="7200" dirty="0" smtClean="0"/>
              <a:t>Seizure Detection using EEG</a:t>
            </a:r>
            <a:endParaRPr lang="en-IN" sz="7200" dirty="0"/>
          </a:p>
        </p:txBody>
      </p:sp>
      <p:sp>
        <p:nvSpPr>
          <p:cNvPr id="3" name="Subtitle 2"/>
          <p:cNvSpPr>
            <a:spLocks noGrp="1"/>
          </p:cNvSpPr>
          <p:nvPr>
            <p:ph type="subTitle" idx="1"/>
          </p:nvPr>
        </p:nvSpPr>
        <p:spPr/>
        <p:txBody>
          <a:bodyPr/>
          <a:lstStyle/>
          <a:p>
            <a:pPr algn="ctr"/>
            <a:r>
              <a:rPr lang="en-IN" dirty="0" smtClean="0"/>
              <a:t>Akhil Jain – 2011CS50274</a:t>
            </a:r>
          </a:p>
          <a:p>
            <a:pPr algn="ctr"/>
            <a:r>
              <a:rPr lang="en-IN" dirty="0" err="1" smtClean="0"/>
              <a:t>Mayank</a:t>
            </a:r>
            <a:r>
              <a:rPr lang="en-IN" dirty="0" smtClean="0"/>
              <a:t> Gupta – 2011CS50283</a:t>
            </a:r>
            <a:endParaRPr lang="en-IN" dirty="0"/>
          </a:p>
        </p:txBody>
      </p:sp>
      <p:pic>
        <p:nvPicPr>
          <p:cNvPr id="4" name="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4800" y="6036734"/>
            <a:ext cx="609600" cy="609600"/>
          </a:xfrm>
          <a:prstGeom prst="rect">
            <a:avLst/>
          </a:prstGeom>
        </p:spPr>
      </p:pic>
    </p:spTree>
    <p:extLst>
      <p:ext uri="{BB962C8B-B14F-4D97-AF65-F5344CB8AC3E}">
        <p14:creationId xmlns:p14="http://schemas.microsoft.com/office/powerpoint/2010/main" val="9099359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53" fill="hold"/>
                                        <p:tgtEl>
                                          <p:spTgt spid="4"/>
                                        </p:tgtEl>
                                      </p:cBhvr>
                                    </p:cmd>
                                  </p:childTnLst>
                                </p:cTn>
                              </p:par>
                            </p:childTnLst>
                          </p:cTn>
                        </p:par>
                      </p:childTnLst>
                    </p:cTn>
                  </p:par>
                </p:childTnLst>
              </p:cTn>
              <p:nextCondLst>
                <p:cond evt="onClick" delay="0">
                  <p:tgtEl>
                    <p:spTgt spid="4"/>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Conclusions</a:t>
            </a:r>
            <a:endParaRPr lang="en-IN" dirty="0"/>
          </a:p>
        </p:txBody>
      </p:sp>
      <p:sp>
        <p:nvSpPr>
          <p:cNvPr id="3" name="Content Placeholder 2"/>
          <p:cNvSpPr>
            <a:spLocks noGrp="1"/>
          </p:cNvSpPr>
          <p:nvPr>
            <p:ph idx="1"/>
          </p:nvPr>
        </p:nvSpPr>
        <p:spPr/>
        <p:txBody>
          <a:bodyPr/>
          <a:lstStyle/>
          <a:p>
            <a:r>
              <a:rPr lang="en-IN" dirty="0" smtClean="0"/>
              <a:t>Significant time gains</a:t>
            </a:r>
          </a:p>
          <a:p>
            <a:endParaRPr lang="en-IN" dirty="0"/>
          </a:p>
          <a:p>
            <a:r>
              <a:rPr lang="en-IN" dirty="0" smtClean="0"/>
              <a:t>Accuracy much higher than the traditional manual detection of seizures</a:t>
            </a:r>
          </a:p>
          <a:p>
            <a:endParaRPr lang="en-IN" dirty="0"/>
          </a:p>
          <a:p>
            <a:r>
              <a:rPr lang="en-IN" dirty="0" smtClean="0"/>
              <a:t>Exploration of the method with more ictal data points is something that can be explored in future work</a:t>
            </a:r>
            <a:endParaRPr lang="en-IN" dirty="0"/>
          </a:p>
        </p:txBody>
      </p:sp>
      <p:pic>
        <p:nvPicPr>
          <p:cNvPr id="5" name="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838469"/>
            <a:ext cx="609600" cy="609600"/>
          </a:xfrm>
          <a:prstGeom prst="rect">
            <a:avLst/>
          </a:prstGeom>
        </p:spPr>
      </p:pic>
    </p:spTree>
    <p:extLst>
      <p:ext uri="{BB962C8B-B14F-4D97-AF65-F5344CB8AC3E}">
        <p14:creationId xmlns:p14="http://schemas.microsoft.com/office/powerpoint/2010/main" val="8838155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04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Motivation</a:t>
            </a:r>
            <a:endParaRPr lang="en-IN" dirty="0"/>
          </a:p>
        </p:txBody>
      </p:sp>
      <p:sp>
        <p:nvSpPr>
          <p:cNvPr id="3" name="Content Placeholder 2"/>
          <p:cNvSpPr>
            <a:spLocks noGrp="1"/>
          </p:cNvSpPr>
          <p:nvPr>
            <p:ph idx="1"/>
          </p:nvPr>
        </p:nvSpPr>
        <p:spPr/>
        <p:txBody>
          <a:bodyPr>
            <a:normAutofit/>
          </a:bodyPr>
          <a:lstStyle/>
          <a:p>
            <a:r>
              <a:rPr lang="en-IN" sz="2400" dirty="0" smtClean="0"/>
              <a:t>Prevalence of seizures in neo natal babies</a:t>
            </a:r>
          </a:p>
          <a:p>
            <a:endParaRPr lang="en-IN" sz="2400" dirty="0" smtClean="0"/>
          </a:p>
          <a:p>
            <a:r>
              <a:rPr lang="en-IN" sz="2400" dirty="0" smtClean="0"/>
              <a:t>10% detection rate</a:t>
            </a:r>
          </a:p>
          <a:p>
            <a:endParaRPr lang="en-IN" sz="2400" dirty="0" smtClean="0"/>
          </a:p>
          <a:p>
            <a:r>
              <a:rPr lang="en-IN" sz="2400" dirty="0" smtClean="0"/>
              <a:t>Challenge of multi-channel inputs</a:t>
            </a:r>
          </a:p>
          <a:p>
            <a:endParaRPr lang="en-IN" sz="2400" dirty="0"/>
          </a:p>
          <a:p>
            <a:r>
              <a:rPr lang="en-IN" sz="2400" dirty="0" smtClean="0"/>
              <a:t>Need for a real-time seizure detector for clinical use</a:t>
            </a:r>
            <a:endParaRPr lang="en-IN" sz="2400" dirty="0"/>
          </a:p>
        </p:txBody>
      </p:sp>
      <p:pic>
        <p:nvPicPr>
          <p:cNvPr id="5" name="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1311" y="5638799"/>
            <a:ext cx="609600" cy="609600"/>
          </a:xfrm>
          <a:prstGeom prst="rect">
            <a:avLst/>
          </a:prstGeom>
        </p:spPr>
      </p:pic>
    </p:spTree>
    <p:extLst>
      <p:ext uri="{BB962C8B-B14F-4D97-AF65-F5344CB8AC3E}">
        <p14:creationId xmlns:p14="http://schemas.microsoft.com/office/powerpoint/2010/main" val="16498021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8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600" dirty="0" smtClean="0"/>
              <a:t>Dataset</a:t>
            </a:r>
            <a:endParaRPr lang="en-IN" dirty="0"/>
          </a:p>
        </p:txBody>
      </p:sp>
      <p:pic>
        <p:nvPicPr>
          <p:cNvPr id="4" name="Content Placeholder 6"/>
          <p:cNvPicPr>
            <a:picLocks noGrp="1" noChangeAspect="1"/>
          </p:cNvPicPr>
          <p:nvPr>
            <p:ph idx="1"/>
          </p:nvPr>
        </p:nvPicPr>
        <p:blipFill rotWithShape="1">
          <a:blip r:embed="rId5"/>
          <a:srcRect l="6202" t="20202" r="7774" b="12096"/>
          <a:stretch/>
        </p:blipFill>
        <p:spPr>
          <a:xfrm>
            <a:off x="5181600" y="2252133"/>
            <a:ext cx="6467519" cy="2861734"/>
          </a:xfrm>
          <a:prstGeom prst="rect">
            <a:avLst/>
          </a:prstGeom>
        </p:spPr>
      </p:pic>
      <p:sp>
        <p:nvSpPr>
          <p:cNvPr id="6" name="Text Placeholder 5"/>
          <p:cNvSpPr>
            <a:spLocks noGrp="1"/>
          </p:cNvSpPr>
          <p:nvPr>
            <p:ph type="body" sz="half" idx="2"/>
          </p:nvPr>
        </p:nvSpPr>
        <p:spPr/>
        <p:txBody>
          <a:bodyPr>
            <a:normAutofit/>
          </a:bodyPr>
          <a:lstStyle/>
          <a:p>
            <a:r>
              <a:rPr lang="en-IN" sz="1800" dirty="0" smtClean="0"/>
              <a:t>Provided </a:t>
            </a:r>
            <a:r>
              <a:rPr lang="en-IN" sz="1800" dirty="0"/>
              <a:t>by the </a:t>
            </a:r>
            <a:r>
              <a:rPr lang="en-IN" sz="1800" dirty="0" err="1"/>
              <a:t>UPenn</a:t>
            </a:r>
            <a:r>
              <a:rPr lang="en-IN" sz="1800" dirty="0"/>
              <a:t> - Mayo Clinic Seizure Detection Challenge on kaggle.com, sponsored by the American Epilepsy Society, and the data is available via the NIH-sponsored International Epilepsy Electrophysiology Portal (</a:t>
            </a:r>
            <a:r>
              <a:rPr lang="en-IN" sz="1800" dirty="0" smtClean="0"/>
              <a:t>ieeg.org)</a:t>
            </a:r>
            <a:endParaRPr lang="en-IN" sz="1800"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45353" y="5953759"/>
            <a:ext cx="609600" cy="609600"/>
          </a:xfrm>
          <a:prstGeom prst="rect">
            <a:avLst/>
          </a:prstGeom>
        </p:spPr>
      </p:pic>
    </p:spTree>
    <p:extLst>
      <p:ext uri="{BB962C8B-B14F-4D97-AF65-F5344CB8AC3E}">
        <p14:creationId xmlns:p14="http://schemas.microsoft.com/office/powerpoint/2010/main" val="21111628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7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a:t>
            </a:r>
            <a:endParaRPr lang="en-IN" dirty="0"/>
          </a:p>
        </p:txBody>
      </p:sp>
      <p:sp>
        <p:nvSpPr>
          <p:cNvPr id="3" name="Content Placeholder 2"/>
          <p:cNvSpPr>
            <a:spLocks noGrp="1"/>
          </p:cNvSpPr>
          <p:nvPr>
            <p:ph idx="1"/>
          </p:nvPr>
        </p:nvSpPr>
        <p:spPr/>
        <p:txBody>
          <a:bodyPr/>
          <a:lstStyle/>
          <a:p>
            <a:r>
              <a:rPr lang="en-IN" dirty="0" smtClean="0"/>
              <a:t>Use of an SVM based classifier</a:t>
            </a:r>
          </a:p>
          <a:p>
            <a:pPr marL="0" indent="0">
              <a:buNone/>
            </a:pPr>
            <a:endParaRPr lang="en-IN" dirty="0"/>
          </a:p>
          <a:p>
            <a:r>
              <a:rPr lang="en-IN" dirty="0" smtClean="0"/>
              <a:t>Use of mean across channels – focus on speed at the cost of accuracy</a:t>
            </a:r>
          </a:p>
          <a:p>
            <a:endParaRPr lang="en-IN" dirty="0"/>
          </a:p>
          <a:p>
            <a:r>
              <a:rPr lang="en-IN" dirty="0" smtClean="0"/>
              <a:t>RBF Kernel with 21 features drawn across different domains</a:t>
            </a:r>
            <a:endParaRPr lang="en-IN"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19224684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529"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Time domain features</a:t>
            </a:r>
            <a:endParaRPr lang="en-IN" dirty="0"/>
          </a:p>
        </p:txBody>
      </p:sp>
      <p:sp>
        <p:nvSpPr>
          <p:cNvPr id="3" name="Content Placeholder 2"/>
          <p:cNvSpPr>
            <a:spLocks noGrp="1"/>
          </p:cNvSpPr>
          <p:nvPr>
            <p:ph idx="1"/>
          </p:nvPr>
        </p:nvSpPr>
        <p:spPr/>
        <p:txBody>
          <a:bodyPr/>
          <a:lstStyle/>
          <a:p>
            <a:r>
              <a:rPr lang="en-IN" dirty="0" smtClean="0"/>
              <a:t>Line length</a:t>
            </a:r>
          </a:p>
          <a:p>
            <a:r>
              <a:rPr lang="en-IN" dirty="0" smtClean="0"/>
              <a:t>RMS Amplitude</a:t>
            </a:r>
          </a:p>
          <a:p>
            <a:r>
              <a:rPr lang="en-IN" dirty="0" smtClean="0"/>
              <a:t>Zero crossings</a:t>
            </a:r>
          </a:p>
          <a:p>
            <a:r>
              <a:rPr lang="en-IN" dirty="0" smtClean="0"/>
              <a:t>Minima and Maxima</a:t>
            </a:r>
          </a:p>
          <a:p>
            <a:r>
              <a:rPr lang="en-IN" dirty="0" smtClean="0"/>
              <a:t>Nonlinear energy</a:t>
            </a:r>
          </a:p>
          <a:p>
            <a:r>
              <a:rPr lang="en-IN" dirty="0" err="1" smtClean="0"/>
              <a:t>Hijorth</a:t>
            </a:r>
            <a:r>
              <a:rPr lang="en-IN" dirty="0" smtClean="0"/>
              <a:t> Parameters</a:t>
            </a:r>
          </a:p>
          <a:p>
            <a:pPr lvl="1"/>
            <a:r>
              <a:rPr lang="en-IN" dirty="0" smtClean="0"/>
              <a:t>Activity</a:t>
            </a:r>
          </a:p>
          <a:p>
            <a:pPr lvl="1"/>
            <a:r>
              <a:rPr lang="en-IN" dirty="0" smtClean="0"/>
              <a:t>Mobility</a:t>
            </a:r>
          </a:p>
          <a:p>
            <a:pPr lvl="1"/>
            <a:r>
              <a:rPr lang="en-IN" dirty="0" smtClean="0"/>
              <a:t>Complexity</a:t>
            </a:r>
          </a:p>
          <a:p>
            <a:r>
              <a:rPr lang="en-IN" dirty="0" smtClean="0"/>
              <a:t>AR Model Fit</a:t>
            </a:r>
            <a:endParaRPr lang="en-IN" dirty="0"/>
          </a:p>
        </p:txBody>
      </p:sp>
      <p:pic>
        <p:nvPicPr>
          <p:cNvPr id="4" name="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5493946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5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Frequency Domain Features</a:t>
            </a:r>
            <a:endParaRPr lang="en-IN" dirty="0"/>
          </a:p>
        </p:txBody>
      </p:sp>
      <p:sp>
        <p:nvSpPr>
          <p:cNvPr id="3" name="Content Placeholder 2"/>
          <p:cNvSpPr>
            <a:spLocks noGrp="1"/>
          </p:cNvSpPr>
          <p:nvPr>
            <p:ph idx="1"/>
          </p:nvPr>
        </p:nvSpPr>
        <p:spPr/>
        <p:txBody>
          <a:bodyPr/>
          <a:lstStyle/>
          <a:p>
            <a:r>
              <a:rPr lang="en-IN" dirty="0" smtClean="0"/>
              <a:t>Bandwidth</a:t>
            </a:r>
          </a:p>
          <a:p>
            <a:r>
              <a:rPr lang="en-IN" dirty="0" smtClean="0"/>
              <a:t>Peak Frequency</a:t>
            </a:r>
          </a:p>
          <a:p>
            <a:r>
              <a:rPr lang="en-IN" dirty="0" smtClean="0"/>
              <a:t>Peak Power</a:t>
            </a:r>
          </a:p>
          <a:p>
            <a:r>
              <a:rPr lang="en-IN" dirty="0" smtClean="0"/>
              <a:t>Spectral Edge Frequency</a:t>
            </a:r>
          </a:p>
          <a:p>
            <a:r>
              <a:rPr lang="en-IN" dirty="0" smtClean="0"/>
              <a:t>Total Spectral Power</a:t>
            </a:r>
          </a:p>
          <a:p>
            <a:r>
              <a:rPr lang="en-IN" dirty="0" smtClean="0"/>
              <a:t>Intensity Weighted Mean Frequency</a:t>
            </a:r>
          </a:p>
          <a:p>
            <a:r>
              <a:rPr lang="en-IN" dirty="0" smtClean="0"/>
              <a:t>Intensity Weighted Bandwidth</a:t>
            </a:r>
          </a:p>
          <a:p>
            <a:r>
              <a:rPr lang="en-IN" dirty="0" smtClean="0"/>
              <a:t>Wavelet Energy</a:t>
            </a:r>
          </a:p>
        </p:txBody>
      </p:sp>
      <p:pic>
        <p:nvPicPr>
          <p:cNvPr id="4" name="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4331745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9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Entropy Domain Features</a:t>
            </a:r>
            <a:endParaRPr lang="en-IN" dirty="0"/>
          </a:p>
        </p:txBody>
      </p:sp>
      <p:sp>
        <p:nvSpPr>
          <p:cNvPr id="3" name="Content Placeholder 2"/>
          <p:cNvSpPr>
            <a:spLocks noGrp="1"/>
          </p:cNvSpPr>
          <p:nvPr>
            <p:ph idx="1"/>
          </p:nvPr>
        </p:nvSpPr>
        <p:spPr/>
        <p:txBody>
          <a:bodyPr/>
          <a:lstStyle/>
          <a:p>
            <a:r>
              <a:rPr lang="en-IN" dirty="0" smtClean="0"/>
              <a:t>Spectral Entropy</a:t>
            </a:r>
          </a:p>
          <a:p>
            <a:endParaRPr lang="en-IN" dirty="0" smtClean="0"/>
          </a:p>
          <a:p>
            <a:r>
              <a:rPr lang="en-IN" dirty="0" smtClean="0"/>
              <a:t>Shannon Entropy</a:t>
            </a:r>
          </a:p>
          <a:p>
            <a:endParaRPr lang="en-IN" dirty="0" smtClean="0"/>
          </a:p>
          <a:p>
            <a:r>
              <a:rPr lang="en-IN" dirty="0" smtClean="0"/>
              <a:t>Approximate Entropy</a:t>
            </a:r>
          </a:p>
          <a:p>
            <a:endParaRPr lang="en-IN" dirty="0" smtClean="0"/>
          </a:p>
          <a:p>
            <a:r>
              <a:rPr lang="en-IN" dirty="0" smtClean="0"/>
              <a:t>SVD Entropy</a:t>
            </a:r>
            <a:endParaRPr lang="en-IN" dirty="0"/>
          </a:p>
        </p:txBody>
      </p:sp>
      <p:pic>
        <p:nvPicPr>
          <p:cNvPr id="4" name="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27276298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9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Testing Paradigm</a:t>
            </a:r>
            <a:endParaRPr lang="en-IN" dirty="0"/>
          </a:p>
        </p:txBody>
      </p:sp>
      <p:sp>
        <p:nvSpPr>
          <p:cNvPr id="3" name="Content Placeholder 2"/>
          <p:cNvSpPr>
            <a:spLocks noGrp="1"/>
          </p:cNvSpPr>
          <p:nvPr>
            <p:ph idx="1"/>
          </p:nvPr>
        </p:nvSpPr>
        <p:spPr/>
        <p:txBody>
          <a:bodyPr/>
          <a:lstStyle/>
          <a:p>
            <a:r>
              <a:rPr lang="en-IN" dirty="0" smtClean="0"/>
              <a:t>Patient wise iterative testing and validation on mean normalised feature sets</a:t>
            </a:r>
          </a:p>
          <a:p>
            <a:endParaRPr lang="en-IN" dirty="0"/>
          </a:p>
          <a:p>
            <a:r>
              <a:rPr lang="en-IN" dirty="0" smtClean="0"/>
              <a:t>Precision and Recall – better measures of measuring the fitness of a model</a:t>
            </a:r>
          </a:p>
          <a:p>
            <a:endParaRPr lang="en-IN" dirty="0"/>
          </a:p>
          <a:p>
            <a:r>
              <a:rPr lang="en-IN" dirty="0" smtClean="0"/>
              <a:t>Simulation of real life situations</a:t>
            </a:r>
            <a:endParaRPr lang="en-IN" dirty="0"/>
          </a:p>
        </p:txBody>
      </p:sp>
      <p:pic>
        <p:nvPicPr>
          <p:cNvPr id="5" name="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4495256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8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a:t>
            </a:r>
            <a:endParaRPr lang="en-IN" dirty="0"/>
          </a:p>
        </p:txBody>
      </p:sp>
      <p:pic>
        <p:nvPicPr>
          <p:cNvPr id="4" name="Content Placeholder 3"/>
          <p:cNvPicPr>
            <a:picLocks noGrp="1" noChangeAspect="1"/>
          </p:cNvPicPr>
          <p:nvPr>
            <p:ph idx="1"/>
          </p:nvPr>
        </p:nvPicPr>
        <p:blipFill rotWithShape="1">
          <a:blip r:embed="rId5"/>
          <a:srcRect l="34981" t="24228" r="35335" b="33202"/>
          <a:stretch/>
        </p:blipFill>
        <p:spPr>
          <a:xfrm>
            <a:off x="2321936" y="1853248"/>
            <a:ext cx="6053072" cy="4880809"/>
          </a:xfrm>
          <a:prstGeom prst="rect">
            <a:avLst/>
          </a:prstGeom>
        </p:spPr>
      </p:pic>
      <p:sp>
        <p:nvSpPr>
          <p:cNvPr id="5" name="Content Placeholder 2"/>
          <p:cNvSpPr txBox="1">
            <a:spLocks/>
          </p:cNvSpPr>
          <p:nvPr/>
        </p:nvSpPr>
        <p:spPr>
          <a:xfrm>
            <a:off x="8164512" y="3347378"/>
            <a:ext cx="4264555" cy="189254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r>
              <a:rPr lang="en-IN" dirty="0" smtClean="0"/>
              <a:t>Mean Precision – 0.7236</a:t>
            </a:r>
          </a:p>
          <a:p>
            <a:pPr marL="0" indent="0" algn="ctr">
              <a:buFont typeface="Wingdings 3" charset="2"/>
              <a:buNone/>
            </a:pPr>
            <a:r>
              <a:rPr lang="en-IN" dirty="0" smtClean="0"/>
              <a:t>Mean Recall – 0.6959</a:t>
            </a:r>
          </a:p>
          <a:p>
            <a:pPr marL="0" indent="0" algn="ctr">
              <a:buFont typeface="Wingdings 3" charset="2"/>
              <a:buNone/>
            </a:pPr>
            <a:r>
              <a:rPr lang="en-IN" dirty="0" smtClean="0"/>
              <a:t>Mean F-measure – 0.7031</a:t>
            </a:r>
          </a:p>
          <a:p>
            <a:pPr marL="0" indent="0" algn="ctr">
              <a:buFont typeface="Wingdings 3" charset="2"/>
              <a:buNone/>
            </a:pPr>
            <a:r>
              <a:rPr lang="en-IN" dirty="0" smtClean="0"/>
              <a:t>Mean Accuracy – 70.3785%</a:t>
            </a:r>
            <a:endParaRPr lang="en-IN" dirty="0"/>
          </a:p>
        </p:txBody>
      </p:sp>
      <p:pic>
        <p:nvPicPr>
          <p:cNvPr id="6" name="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6110" y="5715000"/>
            <a:ext cx="609600" cy="609600"/>
          </a:xfrm>
          <a:prstGeom prst="rect">
            <a:avLst/>
          </a:prstGeom>
        </p:spPr>
      </p:pic>
    </p:spTree>
    <p:extLst>
      <p:ext uri="{BB962C8B-B14F-4D97-AF65-F5344CB8AC3E}">
        <p14:creationId xmlns:p14="http://schemas.microsoft.com/office/powerpoint/2010/main" val="7279842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424"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292</TotalTime>
  <Words>1291</Words>
  <Application>Microsoft Office PowerPoint</Application>
  <PresentationFormat>Widescreen</PresentationFormat>
  <Paragraphs>85</Paragraphs>
  <Slides>10</Slides>
  <Notes>10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Century Gothic</vt:lpstr>
      <vt:lpstr>Wingdings 3</vt:lpstr>
      <vt:lpstr>Ion</vt:lpstr>
      <vt:lpstr>Seizure Detection using EEG</vt:lpstr>
      <vt:lpstr>Motivation</vt:lpstr>
      <vt:lpstr>Dataset</vt:lpstr>
      <vt:lpstr>Method</vt:lpstr>
      <vt:lpstr>Time domain features</vt:lpstr>
      <vt:lpstr>Frequency Domain Features</vt:lpstr>
      <vt:lpstr>Entropy Domain Features</vt:lpstr>
      <vt:lpstr>Testing Paradigm</vt:lpstr>
      <vt:lpstr>Results</vt:lpstr>
      <vt:lpstr>Conclusions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Seizure Detection using EEG</dc:title>
  <dc:creator>Akhil Jain</dc:creator>
  <cp:lastModifiedBy>Akhil Jain</cp:lastModifiedBy>
  <cp:revision>60</cp:revision>
  <dcterms:created xsi:type="dcterms:W3CDTF">2014-11-28T14:47:09Z</dcterms:created>
  <dcterms:modified xsi:type="dcterms:W3CDTF">2014-11-30T16:32:16Z</dcterms:modified>
</cp:coreProperties>
</file>

<file path=docProps/thumbnail.jpeg>
</file>